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9"/>
  </p:notesMasterIdLst>
  <p:handoutMasterIdLst>
    <p:handoutMasterId r:id="rId10"/>
  </p:handoutMasterIdLst>
  <p:sldIdLst>
    <p:sldId id="256" r:id="rId5"/>
    <p:sldId id="258" r:id="rId6"/>
    <p:sldId id="269" r:id="rId7"/>
    <p:sldId id="265" r:id="rId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291" autoAdjust="0"/>
  </p:normalViewPr>
  <p:slideViewPr>
    <p:cSldViewPr snapToGrid="0" showGuides="1">
      <p:cViewPr varScale="1">
        <p:scale>
          <a:sx n="76" d="100"/>
          <a:sy n="76" d="100"/>
        </p:scale>
        <p:origin x="126" y="82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17-Nov-22</a:t>
            </a:fld>
            <a:endParaRPr lang="en-US" dirty="0"/>
          </a:p>
        </p:txBody>
      </p:sp>
      <p:sp>
        <p:nvSpPr>
          <p:cNvPr id="4" name="Footer Placeholder 3">
            <a:extLst>
              <a:ext uri="{FF2B5EF4-FFF2-40B4-BE49-F238E27FC236}">
                <a16:creationId xmlns=""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17-Nov-22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 xmlns:a16="http://schemas.microsoft.com/office/drawing/2014/main" id="{6691BBC0-FAFE-4A57-9925-6182B74C4CB1}"/>
              </a:ext>
              <a:ext uri="{C183D7F6-B498-43B3-948B-1728B52AA6E4}">
                <adec:decorative xmlns=""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 xmlns:a16="http://schemas.microsoft.com/office/drawing/2014/main" id="{540A1271-E1E7-40AB-9552-9B4249544008}"/>
              </a:ext>
              <a:ext uri="{C183D7F6-B498-43B3-948B-1728B52AA6E4}">
                <adec:decorative xmlns=""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 xmlns:a16="http://schemas.microsoft.com/office/drawing/2014/main" id="{6691BBC0-FAFE-4A57-9925-6182B74C4CB1}"/>
              </a:ext>
              <a:ext uri="{C183D7F6-B498-43B3-948B-1728B52AA6E4}">
                <adec:decorative xmlns=""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smtClean="0"/>
              <a:t>Click to edit Master subtitle style</a:t>
            </a:r>
            <a:endParaRPr lang="en-US"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Content Placeholder 2">
            <a:extLst>
              <a:ext uri="{FF2B5EF4-FFF2-40B4-BE49-F238E27FC236}">
                <a16:creationId xmlns=""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Text Placeholder 2">
            <a:extLst>
              <a:ext uri="{FF2B5EF4-FFF2-40B4-BE49-F238E27FC236}">
                <a16:creationId xmlns=""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6" name="Picture Placeholder 12">
            <a:extLst>
              <a:ext uri="{FF2B5EF4-FFF2-40B4-BE49-F238E27FC236}">
                <a16:creationId xmlns=""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7" name="Picture Placeholder 9">
            <a:extLst>
              <a:ext uri="{FF2B5EF4-FFF2-40B4-BE49-F238E27FC236}">
                <a16:creationId xmlns=""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FE88C711-3D16-496B-BF96-001A0C0A3AAF}"/>
              </a:ext>
              <a:ext uri="{C183D7F6-B498-43B3-948B-1728B52AA6E4}">
                <adec:decorative xmlns=""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83C23D1-BE9A-4E52-9BEF-D55C4CB7574F}"/>
              </a:ext>
              <a:ext uri="{C183D7F6-B498-43B3-948B-1728B52AA6E4}">
                <adec:decorative xmlns=""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 xmlns:a16="http://schemas.microsoft.com/office/drawing/2014/main" id="{6668B9DC-C6AF-45D4-BBA3-A5EF781EAB7F}"/>
              </a:ext>
              <a:ext uri="{C183D7F6-B498-43B3-948B-1728B52AA6E4}">
                <adec:decorative xmlns=""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smtClean="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5857963-8D3D-4F24-B535-54652EE095F0}"/>
              </a:ext>
            </a:extLst>
          </p:cNvPr>
          <p:cNvSpPr>
            <a:spLocks noGrp="1"/>
          </p:cNvSpPr>
          <p:nvPr>
            <p:ph type="title"/>
          </p:nvPr>
        </p:nvSpPr>
        <p:spPr/>
        <p:txBody>
          <a:bodyPr/>
          <a:lstStyle/>
          <a:p>
            <a:r>
              <a:rPr lang="en-US" dirty="0" smtClean="0"/>
              <a:t>REFLECTION AND REFRACTION!</a:t>
            </a:r>
            <a:endParaRPr lang="ru-RU" dirty="0"/>
          </a:p>
        </p:txBody>
      </p:sp>
      <p:sp>
        <p:nvSpPr>
          <p:cNvPr id="5" name="Text Placeholder 4">
            <a:extLst>
              <a:ext uri="{FF2B5EF4-FFF2-40B4-BE49-F238E27FC236}">
                <a16:creationId xmlns="" xmlns:a16="http://schemas.microsoft.com/office/drawing/2014/main" id="{B623514F-9C9F-4868-A7D9-66CAA07E615D}"/>
              </a:ext>
            </a:extLst>
          </p:cNvPr>
          <p:cNvSpPr>
            <a:spLocks noGrp="1"/>
          </p:cNvSpPr>
          <p:nvPr>
            <p:ph type="body" sz="quarter" idx="13"/>
          </p:nvPr>
        </p:nvSpPr>
        <p:spPr/>
        <p:txBody>
          <a:bodyPr/>
          <a:lstStyle/>
          <a:p>
            <a:r>
              <a:rPr lang="en-US" dirty="0" smtClean="0"/>
              <a:t>By:</a:t>
            </a:r>
          </a:p>
          <a:p>
            <a:r>
              <a:rPr lang="en-US" dirty="0" err="1" smtClean="0"/>
              <a:t>M.Salman</a:t>
            </a:r>
            <a:r>
              <a:rPr lang="en-US" dirty="0" smtClean="0"/>
              <a:t> Hassan</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93D545-C417-48EA-9543-078BF8EB641C}"/>
              </a:ext>
            </a:extLst>
          </p:cNvPr>
          <p:cNvSpPr>
            <a:spLocks noGrp="1"/>
          </p:cNvSpPr>
          <p:nvPr>
            <p:ph type="title"/>
          </p:nvPr>
        </p:nvSpPr>
        <p:spPr/>
        <p:txBody>
          <a:bodyPr/>
          <a:lstStyle/>
          <a:p>
            <a:r>
              <a:rPr lang="en-US" dirty="0" smtClean="0"/>
              <a:t>Reflection</a:t>
            </a:r>
            <a:endParaRPr lang="en-US" dirty="0"/>
          </a:p>
        </p:txBody>
      </p:sp>
      <p:sp>
        <p:nvSpPr>
          <p:cNvPr id="5" name="Text Placeholder 4">
            <a:extLst>
              <a:ext uri="{FF2B5EF4-FFF2-40B4-BE49-F238E27FC236}">
                <a16:creationId xmlns="" xmlns:a16="http://schemas.microsoft.com/office/drawing/2014/main" id="{099A8D28-D968-408D-AA5E-1B16F071D7DF}"/>
              </a:ext>
            </a:extLst>
          </p:cNvPr>
          <p:cNvSpPr>
            <a:spLocks noGrp="1"/>
          </p:cNvSpPr>
          <p:nvPr>
            <p:ph type="body" sz="quarter" idx="13"/>
          </p:nvPr>
        </p:nvSpPr>
        <p:spPr/>
        <p:txBody>
          <a:bodyPr>
            <a:noAutofit/>
          </a:bodyPr>
          <a:lstStyle/>
          <a:p>
            <a:r>
              <a:rPr lang="en-US" sz="2000" dirty="0"/>
              <a:t>When a ray of light approaches a smooth polished surface and the light ray bounces back, it is called the reflection of light. The incident light ray that land on the surface is reflected off the surface. The ray that bounces back is called the reflected ray. If a perpendicular were drawn on a reflecting surface, it would be called normal. The figure below shows the reflection of an incident beam on a plane mirror.</a:t>
            </a:r>
          </a:p>
        </p:txBody>
      </p:sp>
      <p:sp>
        <p:nvSpPr>
          <p:cNvPr id="4" name="Footer Placeholder 3">
            <a:extLst>
              <a:ext uri="{FF2B5EF4-FFF2-40B4-BE49-F238E27FC236}">
                <a16:creationId xmlns="" xmlns:a16="http://schemas.microsoft.com/office/drawing/2014/main" id="{FF626BF0-5F0E-4D61-B97D-E6ED486CD89E}"/>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a:t>
            </a:fld>
            <a:endParaRPr lang="en-US" dirty="0"/>
          </a:p>
        </p:txBody>
      </p:sp>
      <p:pic>
        <p:nvPicPr>
          <p:cNvPr id="7" name="Picture 6"/>
          <p:cNvPicPr>
            <a:picLocks noChangeAspect="1"/>
          </p:cNvPicPr>
          <p:nvPr/>
        </p:nvPicPr>
        <p:blipFill>
          <a:blip r:embed="rId2"/>
          <a:stretch>
            <a:fillRect/>
          </a:stretch>
        </p:blipFill>
        <p:spPr>
          <a:xfrm>
            <a:off x="6127162" y="799208"/>
            <a:ext cx="5785438" cy="5169791"/>
          </a:xfrm>
          <a:prstGeom prst="rect">
            <a:avLst/>
          </a:prstGeom>
        </p:spPr>
      </p:pic>
    </p:spTree>
    <p:extLst>
      <p:ext uri="{BB962C8B-B14F-4D97-AF65-F5344CB8AC3E}">
        <p14:creationId xmlns:p14="http://schemas.microsoft.com/office/powerpoint/2010/main" val="373352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93D545-C417-48EA-9543-078BF8EB641C}"/>
              </a:ext>
            </a:extLst>
          </p:cNvPr>
          <p:cNvSpPr>
            <a:spLocks noGrp="1"/>
          </p:cNvSpPr>
          <p:nvPr>
            <p:ph type="title"/>
          </p:nvPr>
        </p:nvSpPr>
        <p:spPr/>
        <p:txBody>
          <a:bodyPr/>
          <a:lstStyle/>
          <a:p>
            <a:r>
              <a:rPr lang="en-US" dirty="0" smtClean="0"/>
              <a:t>Refraction</a:t>
            </a:r>
            <a:endParaRPr lang="en-US" dirty="0"/>
          </a:p>
        </p:txBody>
      </p:sp>
      <p:sp>
        <p:nvSpPr>
          <p:cNvPr id="5" name="Text Placeholder 4">
            <a:extLst>
              <a:ext uri="{FF2B5EF4-FFF2-40B4-BE49-F238E27FC236}">
                <a16:creationId xmlns="" xmlns:a16="http://schemas.microsoft.com/office/drawing/2014/main" id="{099A8D28-D968-408D-AA5E-1B16F071D7DF}"/>
              </a:ext>
            </a:extLst>
          </p:cNvPr>
          <p:cNvSpPr>
            <a:spLocks noGrp="1"/>
          </p:cNvSpPr>
          <p:nvPr>
            <p:ph type="body" sz="quarter" idx="13"/>
          </p:nvPr>
        </p:nvSpPr>
        <p:spPr/>
        <p:txBody>
          <a:bodyPr>
            <a:noAutofit/>
          </a:bodyPr>
          <a:lstStyle/>
          <a:p>
            <a:r>
              <a:rPr lang="en-US" sz="2000" dirty="0">
                <a:solidFill>
                  <a:srgbClr val="00B050"/>
                </a:solidFill>
              </a:rPr>
              <a:t>Refraction is the bending of a wave when it passes from one medium to another. The bending is caused due to the differences in density between the two substances.</a:t>
            </a:r>
          </a:p>
        </p:txBody>
      </p:sp>
      <p:sp>
        <p:nvSpPr>
          <p:cNvPr id="4" name="Footer Placeholder 3">
            <a:extLst>
              <a:ext uri="{FF2B5EF4-FFF2-40B4-BE49-F238E27FC236}">
                <a16:creationId xmlns="" xmlns:a16="http://schemas.microsoft.com/office/drawing/2014/main" id="{FF626BF0-5F0E-4D61-B97D-E6ED486CD89E}"/>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pic>
        <p:nvPicPr>
          <p:cNvPr id="6" name="Picture 5"/>
          <p:cNvPicPr>
            <a:picLocks noChangeAspect="1"/>
          </p:cNvPicPr>
          <p:nvPr/>
        </p:nvPicPr>
        <p:blipFill>
          <a:blip r:embed="rId2"/>
          <a:stretch>
            <a:fillRect/>
          </a:stretch>
        </p:blipFill>
        <p:spPr>
          <a:xfrm>
            <a:off x="5644562" y="778571"/>
            <a:ext cx="6064838" cy="4429125"/>
          </a:xfrm>
          <a:prstGeom prst="rect">
            <a:avLst/>
          </a:prstGeom>
        </p:spPr>
      </p:pic>
    </p:spTree>
    <p:extLst>
      <p:ext uri="{BB962C8B-B14F-4D97-AF65-F5344CB8AC3E}">
        <p14:creationId xmlns:p14="http://schemas.microsoft.com/office/powerpoint/2010/main" val="2042531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 xmlns:a16="http://schemas.microsoft.com/office/drawing/2014/main" id="{A412BBAB-4628-42F5-BF78-BE0E59475133}"/>
              </a:ext>
            </a:extLst>
          </p:cNvPr>
          <p:cNvSpPr>
            <a:spLocks noGrp="1"/>
          </p:cNvSpPr>
          <p:nvPr>
            <p:ph type="body" sz="quarter" idx="13"/>
          </p:nvPr>
        </p:nvSpPr>
        <p:spPr/>
        <p:txBody>
          <a:bodyPr/>
          <a:lstStyle/>
          <a:p>
            <a:r>
              <a:rPr lang="en-US" dirty="0" smtClean="0"/>
              <a:t>Hope You Understood the topic!</a:t>
            </a:r>
            <a:endParaRPr lang="en-US" dirty="0"/>
          </a:p>
        </p:txBody>
      </p:sp>
    </p:spTree>
    <p:extLst>
      <p:ext uri="{BB962C8B-B14F-4D97-AF65-F5344CB8AC3E}">
        <p14:creationId xmlns:p14="http://schemas.microsoft.com/office/powerpoint/2010/main" val="330927939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140</Words>
  <Application>Microsoft Office PowerPoint</Application>
  <PresentationFormat>Widescreen</PresentationFormat>
  <Paragraphs>13</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Franklin Gothic Book</vt:lpstr>
      <vt:lpstr>Gill Sans MT</vt:lpstr>
      <vt:lpstr>Office Theme</vt:lpstr>
      <vt:lpstr>REFLECTION AND REFRACTION!</vt:lpstr>
      <vt:lpstr>Reflection</vt:lpstr>
      <vt:lpstr>Refraction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2022-11-17T15:18:45Z</dcterms:created>
  <dcterms:modified xsi:type="dcterms:W3CDTF">2022-11-17T15:34:04Z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